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6" r:id="rId2"/>
    <p:sldId id="283" r:id="rId3"/>
    <p:sldId id="263" r:id="rId4"/>
    <p:sldId id="264" r:id="rId5"/>
    <p:sldId id="261" r:id="rId6"/>
    <p:sldId id="259" r:id="rId7"/>
    <p:sldId id="265" r:id="rId8"/>
    <p:sldId id="286" r:id="rId9"/>
    <p:sldId id="260" r:id="rId10"/>
    <p:sldId id="258" r:id="rId11"/>
    <p:sldId id="284" r:id="rId12"/>
    <p:sldId id="285" r:id="rId13"/>
    <p:sldId id="267" r:id="rId14"/>
    <p:sldId id="268" r:id="rId15"/>
    <p:sldId id="269" r:id="rId16"/>
    <p:sldId id="274" r:id="rId17"/>
    <p:sldId id="270" r:id="rId18"/>
    <p:sldId id="272" r:id="rId19"/>
    <p:sldId id="281" r:id="rId20"/>
    <p:sldId id="273" r:id="rId21"/>
    <p:sldId id="275" r:id="rId22"/>
    <p:sldId id="280" r:id="rId23"/>
    <p:sldId id="266" r:id="rId24"/>
    <p:sldId id="271" r:id="rId25"/>
    <p:sldId id="276" r:id="rId26"/>
    <p:sldId id="277" r:id="rId27"/>
    <p:sldId id="279" r:id="rId28"/>
    <p:sldId id="278" r:id="rId29"/>
    <p:sldId id="282" r:id="rId30"/>
    <p:sldId id="257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/>
    <p:restoredTop sz="85043"/>
  </p:normalViewPr>
  <p:slideViewPr>
    <p:cSldViewPr snapToGrid="0" snapToObjects="1">
      <p:cViewPr varScale="1">
        <p:scale>
          <a:sx n="74" d="100"/>
          <a:sy n="74" d="100"/>
        </p:scale>
        <p:origin x="176" y="3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CAED5-394F-E941-8905-2F3D49560E04}" type="datetimeFigureOut">
              <a:rPr lang="en-US" smtClean="0"/>
              <a:t>2/26/16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7E21E-0CD6-CA4F-8813-2F285B641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29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blog.leanote.com</a:t>
            </a:r>
            <a:r>
              <a:rPr kumimoji="1" lang="en-US" altLang="zh-CN" dirty="0" smtClean="0"/>
              <a:t>/post/</a:t>
            </a:r>
            <a:r>
              <a:rPr kumimoji="1" lang="en-US" altLang="zh-CN" dirty="0" err="1" smtClean="0"/>
              <a:t>proyang</a:t>
            </a:r>
            <a:r>
              <a:rPr kumimoji="1" lang="en-US" altLang="zh-CN" dirty="0" smtClean="0"/>
              <a:t>/%E5%BE%AE%E6%9C%8D%E5%8A%A1%E6%9E%B6%E6%9E%84%E4%B8%AD%E7%9A%84%E6%9C%8D%E5%8A%A1%E5%8F%91%E7%8E%B0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support.huawei.com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huaweiconnect</a:t>
            </a:r>
            <a:r>
              <a:rPr kumimoji="1" lang="en-US" altLang="zh-CN" dirty="0" smtClean="0"/>
              <a:t>/thread-92453-1-1.html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www.infoq.com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cn</a:t>
            </a:r>
            <a:r>
              <a:rPr kumimoji="1" lang="en-US" altLang="zh-CN" dirty="0" smtClean="0"/>
              <a:t>/news/2014/12/zookeeper-service-finding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dockone.io</a:t>
            </a:r>
            <a:r>
              <a:rPr kumimoji="1" lang="en-US" altLang="zh-CN" dirty="0" smtClean="0"/>
              <a:t>/article/771</a:t>
            </a:r>
            <a:endParaRPr kumimoji="1" lang="zh-CN" altLang="en-US" dirty="0" smtClean="0"/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dockone.io</a:t>
            </a:r>
            <a:r>
              <a:rPr kumimoji="1" lang="en-US" altLang="zh-CN" dirty="0" smtClean="0"/>
              <a:t>/topic/%E6%9C%8D%E5%8A%A1%E5%8F%91%E7%8E%B0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18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解决方案思路：</a:t>
            </a:r>
          </a:p>
          <a:p>
            <a:r>
              <a:rPr kumimoji="1" lang="zh-CN" altLang="en-US" dirty="0" smtClean="0"/>
              <a:t>端口不固定，但是通过自动注册完成注册（注册自动注册时，自动获得</a:t>
            </a:r>
            <a:r>
              <a:rPr kumimoji="1" lang="en-US" altLang="zh-CN" dirty="0" err="1" smtClean="0"/>
              <a:t>ip</a:t>
            </a:r>
            <a:r>
              <a:rPr kumimoji="1" lang="zh-CN" altLang="en-US" dirty="0" smtClean="0"/>
              <a:t>＋端口）。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752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http://h2ex.com/820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72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协议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7E21E-0CD6-CA4F-8813-2F285B64142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42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2/26/16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2/26/16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t>2/26/16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2/26/16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zh-CN" alt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将图片拖动到占位符，或单击添加图标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2/26/16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r" eaLnBrk="1" latinLnBrk="0" hangingPunct="1"/>
            <a:endParaRPr kumimoji="0"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t>2/26/16</a:t>
            </a:fld>
            <a:endParaRPr lang="en-US" sz="13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sz="1600" b="1" dirty="0">
              <a:solidFill>
                <a:schemeClr val="tx2">
                  <a:shade val="90000"/>
                </a:schemeClr>
              </a:solidFill>
              <a:effectLst/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二级</a:t>
            </a:r>
          </a:p>
          <a:p>
            <a:pPr lvl="2" eaLnBrk="1" latinLnBrk="0" hangingPunct="1"/>
            <a:r>
              <a:rPr kumimoji="0" lang="zh-CN" altLang="en-US" smtClean="0"/>
              <a:t>三级</a:t>
            </a:r>
          </a:p>
          <a:p>
            <a:pPr lvl="3" eaLnBrk="1" latinLnBrk="0" hangingPunct="1"/>
            <a:r>
              <a:rPr kumimoji="0" lang="zh-CN" altLang="en-US" smtClean="0"/>
              <a:t>四级</a:t>
            </a:r>
          </a:p>
          <a:p>
            <a:pPr lvl="4" eaLnBrk="1" latinLnBrk="0" hangingPunct="1"/>
            <a:r>
              <a:rPr kumimoji="0" lang="zh-CN" altLang="en-US" smtClean="0"/>
              <a:t>五级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eibo.com/ghj1976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h2ex.com/820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SOA</a:t>
            </a:r>
            <a:r>
              <a:rPr lang="zh-CN" altLang="en-US" dirty="0" smtClean="0"/>
              <a:t>服务注册与发现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郭红俊</a:t>
            </a:r>
            <a:endParaRPr lang="en-US" altLang="zh-CN" dirty="0" smtClean="0"/>
          </a:p>
          <a:p>
            <a:r>
              <a:rPr lang="en-US" altLang="zh-CN" dirty="0">
                <a:hlinkClick r:id="rId2"/>
              </a:rPr>
              <a:t>http://</a:t>
            </a:r>
            <a:r>
              <a:rPr lang="en-US" altLang="zh-CN" dirty="0" smtClean="0">
                <a:hlinkClick r:id="rId2"/>
              </a:rPr>
              <a:t>weibo.com/ghj1976</a:t>
            </a:r>
            <a:endParaRPr lang="zh-CN" altLang="en-US" dirty="0" smtClean="0"/>
          </a:p>
          <a:p>
            <a:r>
              <a:rPr lang="en-US" altLang="zh-CN" dirty="0" smtClean="0"/>
              <a:t>2016-02-26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265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分环境部署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服务发现</a:t>
            </a:r>
            <a:r>
              <a:rPr kumimoji="1" lang="zh-CN" altLang="en-US" dirty="0" smtClean="0"/>
              <a:t>支持不同环境，会让服务发现做复杂。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不同环境，涉及到不同的权限，所以环境版本不跟功能版本放一起。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服务器利用率问题，有些环境会并存在一台服务器上。</a:t>
            </a:r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4931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effectLst/>
              </a:rPr>
              <a:t>服务是否使用预定义</a:t>
            </a:r>
            <a:r>
              <a:rPr lang="zh-CN" altLang="en-US" dirty="0">
                <a:effectLst/>
              </a:rPr>
              <a:t>的端口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如果使用预定义的端口，服务越多，发生冲突的可能性越大，毕竟，不可能有两个服务监听同一个端口</a:t>
            </a:r>
            <a:r>
              <a:rPr lang="zh-CN" altLang="en-US" dirty="0" smtClean="0"/>
              <a:t>。</a:t>
            </a:r>
          </a:p>
          <a:p>
            <a:r>
              <a:rPr lang="zh-CN" altLang="en-US" dirty="0" smtClean="0"/>
              <a:t>管理</a:t>
            </a:r>
            <a:r>
              <a:rPr lang="zh-CN" altLang="en-US" dirty="0"/>
              <a:t>一个拥挤的比方说被几百个服务所使用的所有端口的列表，本身就是一个挑战，添加到该列表后，这些服务需要的数据库和数量会日益增多</a:t>
            </a:r>
            <a:r>
              <a:rPr lang="zh-CN" altLang="en-US" dirty="0" smtClean="0"/>
              <a:t>。</a:t>
            </a:r>
          </a:p>
          <a:p>
            <a:r>
              <a:rPr lang="zh-CN" altLang="en-US" dirty="0"/>
              <a:t>需要发现端口号，并且让别人知道。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2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宕机及服务切换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如果一个服务器宕机了咋办</a:t>
            </a:r>
            <a:r>
              <a:rPr lang="zh-CN" altLang="en-US" dirty="0" smtClean="0"/>
              <a:t>？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如果一个服务停止工作并部署</a:t>
            </a:r>
            <a:r>
              <a:rPr lang="en-US" altLang="zh-CN" dirty="0"/>
              <a:t>/</a:t>
            </a:r>
            <a:r>
              <a:rPr lang="zh-CN" altLang="en-US" dirty="0"/>
              <a:t>注册了一个新的服务实例，那么该服务是否应该注销呢</a:t>
            </a:r>
            <a:r>
              <a:rPr lang="zh-CN" altLang="en-US" dirty="0" smtClean="0"/>
              <a:t>？（某个</a:t>
            </a:r>
            <a:r>
              <a:rPr lang="en-US" altLang="zh-CN" dirty="0" err="1" smtClean="0"/>
              <a:t>ip</a:t>
            </a:r>
            <a:r>
              <a:rPr lang="zh-CN" altLang="en-US" dirty="0" smtClean="0"/>
              <a:t>＋端口）</a:t>
            </a:r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57331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服务负责人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/>
              <a:t>服务多了，沟通成本也开始上升，调某个服务失败该找谁？服务的参数都有什么约定</a:t>
            </a:r>
            <a:r>
              <a:rPr lang="zh-CN" altLang="en-US" b="1" dirty="0" smtClean="0"/>
              <a:t>？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这时就需要登记每个服务都是谁负责的，并建立一个服务的文档库，方便检索。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537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安全问题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慢慢一些敏感数据也都服务化了，安全问题开始变得重要，谁能调该服务？如何授权</a:t>
            </a:r>
            <a:r>
              <a:rPr lang="zh-CN" altLang="en-US" b="1" dirty="0" smtClean="0"/>
              <a:t>？</a:t>
            </a:r>
          </a:p>
          <a:p>
            <a:r>
              <a:rPr lang="zh-CN" altLang="en-US" dirty="0"/>
              <a:t>这样的服务可能需要一个密码，访问时需带着此密码，但如果用密码，要改密码时，就会很不方便，所有的消费方都要改，所以动态生成令牌</a:t>
            </a:r>
            <a:r>
              <a:rPr lang="en-US" altLang="zh-CN" dirty="0"/>
              <a:t>(Token)</a:t>
            </a:r>
            <a:r>
              <a:rPr lang="zh-CN" altLang="en-US" dirty="0"/>
              <a:t>可能会更好，提供方将令牌告之注册中心，由注册中心决定是否告之消费方，这样就能在注册中心页面上做复杂的授权模型</a:t>
            </a:r>
            <a:r>
              <a:rPr lang="zh-CN" altLang="en-US" dirty="0" smtClean="0"/>
              <a:t>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7900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线上服务验证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服务上线后，需要验证服务是否可用，但因防火墙的限制，线下是不能访问线上服务的，不得不先写好一个测试</a:t>
            </a:r>
            <a:r>
              <a:rPr kumimoji="1" lang="en-US" altLang="zh-CN" dirty="0"/>
              <a:t>Main</a:t>
            </a:r>
            <a:r>
              <a:rPr kumimoji="1" lang="zh-CN" altLang="en-US" dirty="0"/>
              <a:t>，然后放到线上去执行，非常麻烦，并且容易忘记验证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/>
              <a:t>所以线上需要有一个自动运行的验证程序，用户只需在界面上填上要验证的服务方法，以及参数值和期望的返回值，当有一个服务提供者上线时，将自动运行该用例，并将运行结果发邮件通知负责人。</a:t>
            </a:r>
          </a:p>
        </p:txBody>
      </p:sp>
    </p:spTree>
    <p:extLst>
      <p:ext uri="{BB962C8B-B14F-4D97-AF65-F5344CB8AC3E}">
        <p14:creationId xmlns:p14="http://schemas.microsoft.com/office/powerpoint/2010/main" val="661012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服务的上线规范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/>
              <a:t>因为暴露服务很简单，服务的上线越来越随意，有时候负责服务化的架构师都不知道有人上线了某个服务，使得线上服务鱼龙混杂，甚至出现重复的服务，而服务下线比上线还困难</a:t>
            </a:r>
            <a:r>
              <a:rPr kumimoji="1" lang="zh-CN" altLang="en-US" dirty="0" smtClean="0"/>
              <a:t>。</a:t>
            </a:r>
          </a:p>
          <a:p>
            <a:r>
              <a:rPr kumimoji="1" lang="zh-CN" altLang="en-US" dirty="0"/>
              <a:t>需要一个新服务上线审批流程，必须经过服务化的架构师审批过了，才可以上线。 </a:t>
            </a:r>
            <a:endParaRPr kumimoji="1" lang="zh-CN" altLang="en-US" dirty="0" smtClean="0"/>
          </a:p>
          <a:p>
            <a:r>
              <a:rPr kumimoji="1" lang="zh-CN" altLang="en-US" dirty="0" smtClean="0"/>
              <a:t>而</a:t>
            </a:r>
            <a:r>
              <a:rPr kumimoji="1" lang="zh-CN" altLang="en-US" dirty="0"/>
              <a:t>服务下线时，应先标识为过时，然后通知调用方尽快修改调用，直到没有人调此服务，才能下线。 </a:t>
            </a:r>
          </a:p>
        </p:txBody>
      </p:sp>
    </p:spTree>
    <p:extLst>
      <p:ext uri="{BB962C8B-B14F-4D97-AF65-F5344CB8AC3E}">
        <p14:creationId xmlns:p14="http://schemas.microsoft.com/office/powerpoint/2010/main" val="1343457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数据存什么地方？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dirty="0" err="1" smtClean="0"/>
              <a:t>ZooKeeper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Consul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Redis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Mongodb</a:t>
            </a:r>
            <a:r>
              <a:rPr kumimoji="1" lang="zh-CN" altLang="en-US" dirty="0" smtClean="0"/>
              <a:t>？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初期版本先兼容之前的，初期这里不会是瓶颈。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做好隔离，切换时，只需要切换组件。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144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服务发现</a:t>
            </a:r>
            <a:br>
              <a:rPr kumimoji="1" lang="zh-CN" altLang="en-US" dirty="0" smtClean="0"/>
            </a:br>
            <a:r>
              <a:rPr kumimoji="1" lang="zh-CN" altLang="en-US" dirty="0" smtClean="0"/>
              <a:t>路由（负载均衡）相关问题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基于服务发现数据的负载均衡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815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对服务的分组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不同机房的同一个服务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专用某个系统的某个服务；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6213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之前议题回顾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1949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服务路由优先级</a:t>
            </a:r>
            <a:endParaRPr kumimoji="1"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有</a:t>
            </a:r>
            <a:r>
              <a:rPr kumimoji="1" lang="en-US" altLang="zh-CN" dirty="0"/>
              <a:t>SLA</a:t>
            </a:r>
            <a:r>
              <a:rPr kumimoji="1" lang="zh-CN" altLang="en-US" dirty="0"/>
              <a:t>约定，如果不能控制，就只是君子协定，如何确保服务质量</a:t>
            </a:r>
            <a:r>
              <a:rPr kumimoji="1" lang="zh-CN" altLang="en-US" dirty="0" smtClean="0"/>
              <a:t>？</a:t>
            </a:r>
          </a:p>
          <a:p>
            <a:r>
              <a:rPr kumimoji="1" lang="zh-CN" altLang="en-US" dirty="0"/>
              <a:t>一个应用很重要，一个不那么重要，它们调用同一个服务，这个服务就应该向重要应用倾斜，而不是一视同仁，当支撑不住时，应限制不重要应用的访问，保障重要应用的可用，如何做到这一点呢。这时，就需要服务路由，控制不同应用访问不同机器</a:t>
            </a:r>
          </a:p>
        </p:txBody>
      </p:sp>
    </p:spTree>
    <p:extLst>
      <p:ext uri="{BB962C8B-B14F-4D97-AF65-F5344CB8AC3E}">
        <p14:creationId xmlns:p14="http://schemas.microsoft.com/office/powerpoint/2010/main" val="57905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负载均衡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低并发</a:t>
            </a:r>
            <a:r>
              <a:rPr lang="zh-CN" altLang="en-US" dirty="0" smtClean="0"/>
              <a:t>优先</a:t>
            </a:r>
          </a:p>
          <a:p>
            <a:pPr>
              <a:lnSpc>
                <a:spcPct val="150000"/>
              </a:lnSpc>
            </a:pPr>
            <a:r>
              <a:rPr lang="zh-CN" altLang="tr-TR" dirty="0"/>
              <a:t>一致性 </a:t>
            </a:r>
            <a:r>
              <a:rPr lang="tr-TR" altLang="zh-CN" dirty="0" err="1" smtClean="0"/>
              <a:t>Hash</a:t>
            </a:r>
            <a:endParaRPr lang="zh-CN" altLang="en-US" dirty="0" smtClean="0"/>
          </a:p>
          <a:p>
            <a:pPr lvl="1">
              <a:lnSpc>
                <a:spcPct val="150000"/>
              </a:lnSpc>
            </a:pPr>
            <a:r>
              <a:rPr lang="zh-CN" altLang="en-US" dirty="0"/>
              <a:t>根据请求 </a:t>
            </a:r>
            <a:r>
              <a:rPr lang="en-US" altLang="zh-CN" dirty="0"/>
              <a:t>Request </a:t>
            </a:r>
            <a:r>
              <a:rPr lang="zh-CN" altLang="en-US" dirty="0"/>
              <a:t>参数计算出一个 </a:t>
            </a:r>
            <a:r>
              <a:rPr lang="en-US" altLang="zh-CN" dirty="0" err="1"/>
              <a:t>hashcode</a:t>
            </a:r>
            <a:r>
              <a:rPr lang="zh-CN" altLang="en-US" dirty="0"/>
              <a:t>，按 </a:t>
            </a:r>
            <a:r>
              <a:rPr lang="en-US" altLang="zh-CN" dirty="0" err="1"/>
              <a:t>hashcode</a:t>
            </a:r>
            <a:r>
              <a:rPr lang="en-US" altLang="zh-CN" dirty="0"/>
              <a:t> </a:t>
            </a:r>
            <a:r>
              <a:rPr lang="zh-CN" altLang="en-US" dirty="0"/>
              <a:t>每次请求同一个 </a:t>
            </a:r>
            <a:r>
              <a:rPr lang="en-US" altLang="zh-CN" dirty="0"/>
              <a:t>server</a:t>
            </a:r>
            <a:r>
              <a:rPr lang="zh-CN" altLang="en-US" dirty="0" smtClean="0"/>
              <a:t>。</a:t>
            </a:r>
          </a:p>
          <a:p>
            <a:pPr lvl="1">
              <a:lnSpc>
                <a:spcPct val="150000"/>
              </a:lnSpc>
            </a:pPr>
            <a:r>
              <a:rPr lang="zh-CN" altLang="en-US" dirty="0" smtClean="0"/>
              <a:t>一致性 </a:t>
            </a:r>
            <a:r>
              <a:rPr lang="en-US" altLang="zh-CN" dirty="0"/>
              <a:t>hash </a:t>
            </a:r>
            <a:r>
              <a:rPr lang="zh-CN" altLang="en-US" dirty="0"/>
              <a:t>的策略主要用于有状态的</a:t>
            </a:r>
            <a:r>
              <a:rPr lang="en-US" altLang="zh-CN" dirty="0"/>
              <a:t>RPC</a:t>
            </a:r>
            <a:r>
              <a:rPr lang="zh-CN" altLang="en-US" dirty="0"/>
              <a:t>服务场景，比如有</a:t>
            </a:r>
            <a:r>
              <a:rPr lang="en-US" altLang="zh-CN" dirty="0"/>
              <a:t>session</a:t>
            </a:r>
            <a:r>
              <a:rPr lang="zh-CN" altLang="en-US" dirty="0"/>
              <a:t>的</a:t>
            </a:r>
            <a:r>
              <a:rPr lang="en-US" altLang="zh-CN" dirty="0"/>
              <a:t>IM</a:t>
            </a:r>
            <a:r>
              <a:rPr lang="zh-CN" altLang="en-US" dirty="0"/>
              <a:t>服务等。</a:t>
            </a: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zh-CN" altLang="en-US" dirty="0"/>
              <a:t>随机</a:t>
            </a:r>
            <a:r>
              <a:rPr lang="zh-CN" altLang="en-US" dirty="0" smtClean="0"/>
              <a:t>请求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轮询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958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功能模块的划分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借鉴微博 </a:t>
            </a:r>
            <a:r>
              <a:rPr kumimoji="1" lang="en-US" altLang="zh-CN" dirty="0" err="1" smtClean="0"/>
              <a:t>Motan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RPC</a:t>
            </a:r>
            <a:r>
              <a:rPr kumimoji="1" lang="zh-CN" altLang="en-US" dirty="0" smtClean="0"/>
              <a:t> 框架模块划分</a:t>
            </a:r>
          </a:p>
          <a:p>
            <a:r>
              <a:rPr kumimoji="1" lang="en-US" altLang="zh-CN" dirty="0">
                <a:hlinkClick r:id="rId2"/>
              </a:rPr>
              <a:t>http://</a:t>
            </a:r>
            <a:r>
              <a:rPr kumimoji="1" lang="en-US" altLang="zh-CN" dirty="0" smtClean="0">
                <a:hlinkClick r:id="rId2"/>
              </a:rPr>
              <a:t>h2ex.com/820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367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2200" dirty="0" smtClean="0"/>
              <a:t>服务发现</a:t>
            </a:r>
            <a:br>
              <a:rPr kumimoji="1" lang="zh-CN" altLang="en-US" sz="2200" dirty="0" smtClean="0"/>
            </a:br>
            <a:r>
              <a:rPr kumimoji="1" lang="zh-CN" altLang="en-US" dirty="0" smtClean="0"/>
              <a:t>相关功能模块拆分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注册</a:t>
            </a:r>
            <a:r>
              <a:rPr lang="zh-CN" altLang="en-US" dirty="0" smtClean="0"/>
              <a:t>服务</a:t>
            </a:r>
          </a:p>
          <a:p>
            <a:pPr lvl="1"/>
            <a:r>
              <a:rPr lang="en-US" altLang="zh-CN" dirty="0"/>
              <a:t>Server </a:t>
            </a:r>
            <a:r>
              <a:rPr lang="zh-CN" altLang="en-US" dirty="0"/>
              <a:t>端会在系统初始化时通过 </a:t>
            </a:r>
            <a:r>
              <a:rPr lang="en-US" altLang="zh-CN" dirty="0"/>
              <a:t>register </a:t>
            </a:r>
            <a:r>
              <a:rPr lang="zh-CN" altLang="en-US" dirty="0"/>
              <a:t>模块注册服务</a:t>
            </a:r>
            <a:endParaRPr lang="zh-CN" altLang="en-US" dirty="0" smtClean="0"/>
          </a:p>
          <a:p>
            <a:r>
              <a:rPr lang="zh-CN" altLang="en-US" dirty="0"/>
              <a:t>订阅</a:t>
            </a:r>
            <a:r>
              <a:rPr lang="zh-CN" altLang="en-US" dirty="0" smtClean="0"/>
              <a:t>服务</a:t>
            </a:r>
          </a:p>
          <a:p>
            <a:pPr lvl="1"/>
            <a:r>
              <a:rPr lang="en-US" altLang="zh-CN" dirty="0"/>
              <a:t>Client </a:t>
            </a:r>
            <a:r>
              <a:rPr lang="zh-CN" altLang="en-US" dirty="0"/>
              <a:t>端在系统初始化时会通过 </a:t>
            </a:r>
            <a:r>
              <a:rPr lang="en-US" altLang="zh-CN" dirty="0"/>
              <a:t>register </a:t>
            </a:r>
            <a:r>
              <a:rPr lang="zh-CN" altLang="en-US" dirty="0"/>
              <a:t>模块订阅到具体提供服务的 </a:t>
            </a:r>
            <a:r>
              <a:rPr lang="en-US" altLang="zh-CN" dirty="0"/>
              <a:t>Server </a:t>
            </a:r>
            <a:r>
              <a:rPr lang="zh-CN" altLang="en-US" dirty="0"/>
              <a:t>列表</a:t>
            </a:r>
            <a:endParaRPr lang="zh-CN" altLang="en-US" dirty="0" smtClean="0"/>
          </a:p>
          <a:p>
            <a:r>
              <a:rPr lang="zh-CN" altLang="en-US" dirty="0"/>
              <a:t>服务变更</a:t>
            </a:r>
            <a:r>
              <a:rPr lang="zh-CN" altLang="en-US" dirty="0" smtClean="0"/>
              <a:t>通知</a:t>
            </a:r>
          </a:p>
          <a:p>
            <a:pPr lvl="1"/>
            <a:r>
              <a:rPr lang="zh-CN" altLang="en-US" dirty="0"/>
              <a:t>当 </a:t>
            </a:r>
            <a:r>
              <a:rPr lang="en-US" altLang="zh-CN" dirty="0"/>
              <a:t>Server </a:t>
            </a:r>
            <a:r>
              <a:rPr lang="zh-CN" altLang="en-US" dirty="0"/>
              <a:t>列表发生变更时也由 </a:t>
            </a:r>
            <a:r>
              <a:rPr lang="en-US" altLang="zh-CN" dirty="0"/>
              <a:t>register </a:t>
            </a:r>
            <a:r>
              <a:rPr lang="zh-CN" altLang="en-US" dirty="0"/>
              <a:t>模块通知 </a:t>
            </a:r>
            <a:r>
              <a:rPr lang="en-US" altLang="zh-CN" dirty="0"/>
              <a:t>Client</a:t>
            </a:r>
            <a:r>
              <a:rPr lang="zh-CN" altLang="en-US" dirty="0"/>
              <a:t>。</a:t>
            </a:r>
            <a:endParaRPr lang="zh-CN" altLang="en-US" dirty="0" smtClean="0"/>
          </a:p>
          <a:p>
            <a:r>
              <a:rPr lang="zh-CN" altLang="en-US" dirty="0"/>
              <a:t>服务心跳</a:t>
            </a:r>
            <a:r>
              <a:rPr lang="zh-CN" altLang="en-US" dirty="0" smtClean="0"/>
              <a:t>发送</a:t>
            </a:r>
          </a:p>
          <a:p>
            <a:r>
              <a:rPr kumimoji="1" lang="zh-CN" altLang="en-US" dirty="0" smtClean="0"/>
              <a:t>服务管理及配置</a:t>
            </a:r>
          </a:p>
          <a:p>
            <a:pPr lvl="1"/>
            <a:r>
              <a:rPr kumimoji="1" lang="zh-CN" altLang="en-US" dirty="0" smtClean="0"/>
              <a:t>密钥管理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53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2000" dirty="0" smtClean="0"/>
              <a:t>对使用者来说，</a:t>
            </a:r>
            <a:r>
              <a:rPr kumimoji="1" lang="en-US" altLang="zh-CN" sz="2000" dirty="0" smtClean="0"/>
              <a:t>SOA</a:t>
            </a:r>
            <a:r>
              <a:rPr kumimoji="1" lang="zh-CN" altLang="en-US" sz="2000" dirty="0" smtClean="0"/>
              <a:t>组件</a:t>
            </a:r>
            <a:br>
              <a:rPr kumimoji="1" lang="zh-CN" altLang="en-US" sz="2000" dirty="0" smtClean="0"/>
            </a:br>
            <a:r>
              <a:rPr kumimoji="1" lang="zh-CN" altLang="en-US" dirty="0" smtClean="0"/>
              <a:t>对外接口及功能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封装生产者服务逻辑的代码组件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服务协议规范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服务注册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心跳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服务变更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封装消费者服务逻辑的代码组件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订阅服务</a:t>
            </a:r>
          </a:p>
          <a:p>
            <a:pPr>
              <a:lnSpc>
                <a:spcPct val="150000"/>
              </a:lnSpc>
            </a:pPr>
            <a:r>
              <a:rPr kumimoji="1" lang="en-US" altLang="zh-CN" dirty="0" smtClean="0"/>
              <a:t>SOA</a:t>
            </a:r>
            <a:r>
              <a:rPr kumimoji="1" lang="zh-CN" altLang="en-US" dirty="0" smtClean="0"/>
              <a:t>后台管理功能（</a:t>
            </a:r>
            <a:r>
              <a:rPr kumimoji="1" lang="en-US" altLang="zh-CN" dirty="0" smtClean="0"/>
              <a:t>Web</a:t>
            </a:r>
            <a:r>
              <a:rPr kumimoji="1" lang="zh-CN" altLang="en-US" dirty="0" smtClean="0"/>
              <a:t>界面）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509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微博 </a:t>
            </a:r>
            <a:r>
              <a:rPr lang="en-US" altLang="zh-CN" dirty="0" err="1" smtClean="0">
                <a:effectLst/>
              </a:rPr>
              <a:t>Motan</a:t>
            </a:r>
            <a:r>
              <a:rPr lang="zh-CN" altLang="en-US" dirty="0" smtClean="0">
                <a:effectLst/>
              </a:rPr>
              <a:t> 框架的服务发现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544" y="1396536"/>
            <a:ext cx="5958571" cy="407111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067115" y="1616206"/>
            <a:ext cx="27443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Register</a:t>
            </a:r>
            <a:r>
              <a:rPr lang="zh-CN" altLang="en-US" dirty="0" smtClean="0"/>
              <a:t>：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/>
              <a:t>用</a:t>
            </a:r>
            <a:r>
              <a:rPr lang="zh-CN" altLang="en-US" dirty="0"/>
              <a:t>来和注册中心进行交互，</a:t>
            </a:r>
            <a:r>
              <a:rPr lang="zh-CN" altLang="en-US" dirty="0" smtClean="0"/>
              <a:t>包括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/>
              <a:t>注册</a:t>
            </a:r>
            <a:r>
              <a:rPr lang="zh-CN" altLang="en-US" dirty="0"/>
              <a:t>服务</a:t>
            </a:r>
            <a:r>
              <a:rPr lang="zh-CN" altLang="en-US" dirty="0" smtClean="0"/>
              <a:t>、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/>
              <a:t>订阅</a:t>
            </a:r>
            <a:r>
              <a:rPr lang="zh-CN" altLang="en-US" dirty="0"/>
              <a:t>服务</a:t>
            </a:r>
            <a:r>
              <a:rPr lang="zh-CN" altLang="en-US" dirty="0" smtClean="0"/>
              <a:t>、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/>
              <a:t>服务</a:t>
            </a:r>
            <a:r>
              <a:rPr lang="zh-CN" altLang="en-US" dirty="0"/>
              <a:t>变更通知</a:t>
            </a:r>
            <a:r>
              <a:rPr lang="zh-CN" altLang="en-US" dirty="0" smtClean="0"/>
              <a:t>、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/>
              <a:t>服务</a:t>
            </a:r>
            <a:r>
              <a:rPr lang="zh-CN" altLang="en-US" dirty="0"/>
              <a:t>心跳</a:t>
            </a:r>
            <a:r>
              <a:rPr lang="zh-CN" altLang="en-US" dirty="0" smtClean="0"/>
              <a:t>发送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/>
              <a:t>等</a:t>
            </a:r>
            <a:r>
              <a:rPr lang="zh-CN" altLang="en-US" dirty="0"/>
              <a:t>功能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47089" y="5687319"/>
            <a:ext cx="90354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Server 端会在系统初始化时通过 register 模块注册服务</a:t>
            </a:r>
            <a:r>
              <a:rPr lang="zh-CN" altLang="en-US" dirty="0" smtClean="0"/>
              <a:t>，</a:t>
            </a:r>
            <a:br>
              <a:rPr lang="zh-CN" altLang="en-US" dirty="0" smtClean="0"/>
            </a:br>
            <a:r>
              <a:rPr lang="zh-CN" altLang="en-US" dirty="0" smtClean="0"/>
              <a:t>Client </a:t>
            </a:r>
            <a:r>
              <a:rPr lang="zh-CN" altLang="en-US" dirty="0"/>
              <a:t>端在系统初始化时会通过 register 模块订阅到具体提供服务的 Server 列表</a:t>
            </a:r>
            <a:r>
              <a:rPr lang="zh-CN" altLang="en-US" dirty="0" smtClean="0"/>
              <a:t>，</a:t>
            </a:r>
            <a:br>
              <a:rPr lang="zh-CN" altLang="en-US" dirty="0" smtClean="0"/>
            </a:br>
            <a:r>
              <a:rPr lang="zh-CN" altLang="en-US" dirty="0" smtClean="0"/>
              <a:t>当 </a:t>
            </a:r>
            <a:r>
              <a:rPr lang="zh-CN" altLang="en-US" dirty="0"/>
              <a:t>Server 列表发生变更时也由 register 模块通知 Client。</a:t>
            </a:r>
          </a:p>
        </p:txBody>
      </p:sp>
    </p:spTree>
    <p:extLst>
      <p:ext uri="{BB962C8B-B14F-4D97-AF65-F5344CB8AC3E}">
        <p14:creationId xmlns:p14="http://schemas.microsoft.com/office/powerpoint/2010/main" val="1709823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Protocol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67115" y="1396536"/>
            <a:ext cx="2715491" cy="4526280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kumimoji="1" lang="en-US" altLang="zh-CN" dirty="0"/>
              <a:t>Protocol</a:t>
            </a:r>
            <a:r>
              <a:rPr kumimoji="1" lang="zh-CN" altLang="en-US" dirty="0" smtClean="0"/>
              <a:t>：</a:t>
            </a:r>
          </a:p>
          <a:p>
            <a:pPr marL="0" indent="0">
              <a:lnSpc>
                <a:spcPct val="160000"/>
              </a:lnSpc>
              <a:buNone/>
            </a:pPr>
            <a:r>
              <a:rPr kumimoji="1" lang="zh-CN" altLang="en-US" dirty="0" smtClean="0"/>
              <a:t>用</a:t>
            </a:r>
            <a:r>
              <a:rPr kumimoji="1" lang="zh-CN" altLang="en-US" dirty="0"/>
              <a:t>来进行 </a:t>
            </a:r>
            <a:r>
              <a:rPr kumimoji="1" lang="en-US" altLang="zh-CN" dirty="0"/>
              <a:t>RPC </a:t>
            </a:r>
            <a:r>
              <a:rPr kumimoji="1" lang="zh-CN" altLang="en-US" dirty="0"/>
              <a:t>服务的描述和 </a:t>
            </a:r>
            <a:r>
              <a:rPr kumimoji="1" lang="en-US" altLang="zh-CN" dirty="0"/>
              <a:t>RPC </a:t>
            </a:r>
            <a:r>
              <a:rPr kumimoji="1" lang="zh-CN" altLang="en-US" dirty="0"/>
              <a:t>服务的配置管理</a:t>
            </a:r>
            <a:r>
              <a:rPr kumimoji="1" lang="zh-CN" altLang="en-US" dirty="0" smtClean="0"/>
              <a:t>，</a:t>
            </a:r>
          </a:p>
          <a:p>
            <a:pPr marL="0" indent="0">
              <a:lnSpc>
                <a:spcPct val="160000"/>
              </a:lnSpc>
              <a:buNone/>
            </a:pPr>
            <a:r>
              <a:rPr kumimoji="1" lang="zh-CN" altLang="en-US" dirty="0" smtClean="0"/>
              <a:t>这</a:t>
            </a:r>
            <a:r>
              <a:rPr kumimoji="1" lang="zh-CN" altLang="en-US" dirty="0"/>
              <a:t>一层还可以添加不同功能的 </a:t>
            </a:r>
            <a:r>
              <a:rPr kumimoji="1" lang="en-US" altLang="zh-CN" dirty="0"/>
              <a:t>filter </a:t>
            </a:r>
            <a:r>
              <a:rPr kumimoji="1" lang="zh-CN" altLang="en-US" dirty="0"/>
              <a:t>用来完成统计、并发限制等功能。</a:t>
            </a: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44" y="1396536"/>
            <a:ext cx="5958571" cy="407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2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4525540"/>
            <a:ext cx="8107820" cy="1819842"/>
          </a:xfrm>
        </p:spPr>
        <p:txBody>
          <a:bodyPr>
            <a:noAutofit/>
          </a:bodyPr>
          <a:lstStyle/>
          <a:p>
            <a:pPr>
              <a:lnSpc>
                <a:spcPct val="160000"/>
              </a:lnSpc>
            </a:pPr>
            <a:r>
              <a:rPr kumimoji="1" lang="en-US" altLang="zh-CN" sz="2400" dirty="0" smtClean="0"/>
              <a:t>Serialize</a:t>
            </a:r>
            <a:r>
              <a:rPr kumimoji="1" lang="zh-CN" altLang="en-US" sz="2400" dirty="0" smtClean="0"/>
              <a:t>：将 </a:t>
            </a:r>
            <a:r>
              <a:rPr kumimoji="1" lang="en-US" altLang="zh-CN" sz="2400" dirty="0" smtClean="0"/>
              <a:t>RPC </a:t>
            </a:r>
            <a:r>
              <a:rPr kumimoji="1" lang="zh-CN" altLang="en-US" sz="2400" dirty="0" smtClean="0"/>
              <a:t>请求中的参数、结果等对象进行序列化与反序列化，即进行对象与字节流的互相转换。</a:t>
            </a:r>
          </a:p>
          <a:p>
            <a:pPr>
              <a:lnSpc>
                <a:spcPct val="160000"/>
              </a:lnSpc>
            </a:pPr>
            <a:r>
              <a:rPr kumimoji="1" lang="en-US" altLang="zh-CN" sz="2400" dirty="0" smtClean="0"/>
              <a:t>Transport</a:t>
            </a:r>
            <a:r>
              <a:rPr kumimoji="1" lang="zh-CN" altLang="en-US" sz="2400" dirty="0" smtClean="0"/>
              <a:t>：用来进行远程通信，建议用</a:t>
            </a:r>
            <a:r>
              <a:rPr kumimoji="1" lang="en-US" altLang="zh-CN" sz="2400" dirty="0" smtClean="0"/>
              <a:t>TCP </a:t>
            </a:r>
            <a:r>
              <a:rPr kumimoji="1" lang="zh-CN" altLang="en-US" sz="2400" dirty="0" smtClean="0"/>
              <a:t>长链接方式。</a:t>
            </a:r>
            <a:endParaRPr kumimoji="1" lang="zh-CN" altLang="en-US" sz="2400" dirty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61360"/>
            <a:ext cx="5958571" cy="407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83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Cluster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67114" y="1396537"/>
            <a:ext cx="3076886" cy="4071112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kumimoji="1" lang="en-US" altLang="zh-CN" dirty="0"/>
              <a:t>Cluster: </a:t>
            </a:r>
            <a:r>
              <a:rPr kumimoji="1" lang="zh-CN" altLang="en-US" dirty="0" smtClean="0"/>
              <a:t/>
            </a:r>
            <a:br>
              <a:rPr kumimoji="1" lang="zh-CN" altLang="en-US" dirty="0" smtClean="0"/>
            </a:br>
            <a:r>
              <a:rPr kumimoji="1" lang="en-US" altLang="zh-CN" dirty="0" smtClean="0"/>
              <a:t>Client </a:t>
            </a:r>
            <a:r>
              <a:rPr kumimoji="1" lang="zh-CN" altLang="en-US" dirty="0"/>
              <a:t>端使用的模块，</a:t>
            </a:r>
            <a:r>
              <a:rPr kumimoji="1" lang="en-US" altLang="zh-CN" dirty="0"/>
              <a:t>cluster </a:t>
            </a:r>
            <a:r>
              <a:rPr kumimoji="1" lang="zh-CN" altLang="en-US" dirty="0"/>
              <a:t>是一组可用的 </a:t>
            </a:r>
            <a:r>
              <a:rPr kumimoji="1" lang="en-US" altLang="zh-CN" dirty="0"/>
              <a:t>Server </a:t>
            </a:r>
            <a:r>
              <a:rPr kumimoji="1" lang="zh-CN" altLang="en-US" dirty="0"/>
              <a:t>在逻辑上的封装，包含若干可以提供 </a:t>
            </a:r>
            <a:r>
              <a:rPr kumimoji="1" lang="en-US" altLang="zh-CN" dirty="0"/>
              <a:t>RPC </a:t>
            </a:r>
            <a:r>
              <a:rPr kumimoji="1" lang="zh-CN" altLang="en-US" dirty="0"/>
              <a:t>服务的 </a:t>
            </a:r>
            <a:r>
              <a:rPr kumimoji="1" lang="en-US" altLang="zh-CN" dirty="0"/>
              <a:t>Server</a:t>
            </a:r>
            <a:r>
              <a:rPr kumimoji="1" lang="zh-CN" altLang="en-US" dirty="0" smtClean="0"/>
              <a:t>，</a:t>
            </a:r>
          </a:p>
          <a:p>
            <a:pPr marL="0" indent="0">
              <a:lnSpc>
                <a:spcPct val="170000"/>
              </a:lnSpc>
              <a:buNone/>
            </a:pPr>
            <a:endParaRPr kumimoji="1" lang="zh-CN" altLang="en-US" dirty="0"/>
          </a:p>
          <a:p>
            <a:pPr marL="0" indent="0">
              <a:lnSpc>
                <a:spcPct val="170000"/>
              </a:lnSpc>
              <a:buNone/>
            </a:pPr>
            <a:r>
              <a:rPr kumimoji="1" lang="zh-CN" altLang="en-US" dirty="0" smtClean="0"/>
              <a:t>实际</a:t>
            </a:r>
            <a:r>
              <a:rPr kumimoji="1" lang="zh-CN" altLang="en-US" dirty="0"/>
              <a:t>请求时会根据不同的高可用与负载均衡策略选择一个可用的 </a:t>
            </a:r>
            <a:r>
              <a:rPr kumimoji="1" lang="en-US" altLang="zh-CN" dirty="0"/>
              <a:t>Server </a:t>
            </a:r>
            <a:r>
              <a:rPr kumimoji="1" lang="zh-CN" altLang="en-US" dirty="0"/>
              <a:t>发起远程调用。</a:t>
            </a: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44" y="1174856"/>
            <a:ext cx="5958571" cy="407111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08544" y="5448898"/>
            <a:ext cx="88392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/>
              <a:t>在进行 RPC 请求时，Client 通过代理机制调用 cluster 模块，cluster 根据配置的 HA 和 LoadBalance 选出一个可用的 Server，通过 serialize 模块把 RPC 请求转换为字节流，然后通过 transport 模块发送到 Server 端</a:t>
            </a:r>
            <a:r>
              <a:rPr lang="zh-CN" altLang="en-US" sz="1400" dirty="0" smtClean="0"/>
              <a:t>。</a:t>
            </a:r>
          </a:p>
          <a:p>
            <a:endParaRPr lang="zh-CN" altLang="en-US" sz="1400" dirty="0"/>
          </a:p>
          <a:p>
            <a:r>
              <a:rPr lang="zh-CN" altLang="en-US" sz="1400" dirty="0" smtClean="0"/>
              <a:t>Server </a:t>
            </a:r>
            <a:r>
              <a:rPr lang="zh-CN" altLang="en-US" sz="1400" dirty="0"/>
              <a:t>端的 transport 模块收到数据后，通过 serialize 模块还原成 RPC 请求，并通过 protocol 层配置的参数找到具体提供服务的实现类，通过反射进行调用。调用后的结果在通过类似的方式返回到 Client 端，完成一次 RPC 请求。</a:t>
            </a:r>
          </a:p>
        </p:txBody>
      </p:sp>
    </p:spTree>
    <p:extLst>
      <p:ext uri="{BB962C8B-B14F-4D97-AF65-F5344CB8AC3E}">
        <p14:creationId xmlns:p14="http://schemas.microsoft.com/office/powerpoint/2010/main" val="169163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可用性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Registry </a:t>
            </a:r>
            <a:r>
              <a:rPr lang="zh-CN" altLang="en-US" dirty="0"/>
              <a:t>自身需要较强的容灾来保证高可用，例如 </a:t>
            </a:r>
            <a:r>
              <a:rPr lang="en-US" altLang="zh-CN" dirty="0"/>
              <a:t>ZK</a:t>
            </a:r>
            <a:r>
              <a:rPr lang="zh-CN" altLang="en-US" dirty="0"/>
              <a:t>、</a:t>
            </a:r>
            <a:r>
              <a:rPr lang="en-US" altLang="zh-CN" dirty="0"/>
              <a:t>Consul </a:t>
            </a:r>
            <a:r>
              <a:rPr lang="zh-CN" altLang="en-US" dirty="0"/>
              <a:t>都支持很强的容灾</a:t>
            </a:r>
            <a:r>
              <a:rPr lang="zh-CN" altLang="en-US" dirty="0" smtClean="0"/>
              <a:t>。</a:t>
            </a:r>
          </a:p>
          <a:p>
            <a:r>
              <a:rPr lang="zh-CN" altLang="en-US" dirty="0"/>
              <a:t>当 </a:t>
            </a:r>
            <a:r>
              <a:rPr lang="en-US" altLang="zh-CN" dirty="0"/>
              <a:t>Registry </a:t>
            </a:r>
            <a:r>
              <a:rPr lang="zh-CN" altLang="en-US" dirty="0"/>
              <a:t>不幸各个节点都挂掉的话，会影响服务的发布与注销，不会影响 </a:t>
            </a:r>
            <a:r>
              <a:rPr lang="en-US" altLang="zh-CN" dirty="0"/>
              <a:t>Client </a:t>
            </a:r>
            <a:r>
              <a:rPr lang="zh-CN" altLang="en-US" dirty="0"/>
              <a:t>的正常调用</a:t>
            </a:r>
            <a:r>
              <a:rPr lang="zh-CN" altLang="en-US" dirty="0" smtClean="0"/>
              <a:t>。</a:t>
            </a:r>
          </a:p>
          <a:p>
            <a:r>
              <a:rPr lang="en-US" altLang="zh-CN" dirty="0"/>
              <a:t>Server </a:t>
            </a:r>
            <a:r>
              <a:rPr lang="zh-CN" altLang="en-US" dirty="0"/>
              <a:t>与 </a:t>
            </a:r>
            <a:r>
              <a:rPr lang="en-US" altLang="zh-CN" dirty="0"/>
              <a:t>Registry </a:t>
            </a:r>
            <a:r>
              <a:rPr lang="zh-CN" altLang="en-US" dirty="0"/>
              <a:t>是单向心跳。</a:t>
            </a:r>
            <a:r>
              <a:rPr lang="en-US" altLang="zh-CN" dirty="0"/>
              <a:t>Server </a:t>
            </a:r>
            <a:r>
              <a:rPr lang="zh-CN" altLang="en-US" dirty="0"/>
              <a:t>上下线 </a:t>
            </a:r>
            <a:r>
              <a:rPr lang="en-US" altLang="zh-CN" dirty="0"/>
              <a:t>Client</a:t>
            </a:r>
            <a:r>
              <a:rPr lang="zh-CN" altLang="en-US" dirty="0"/>
              <a:t>感知有可能会有延迟，一般都是秒级。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291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服务发现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39800" y="1633538"/>
            <a:ext cx="7344825" cy="452596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39800" y="6211836"/>
            <a:ext cx="4657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FF00"/>
                </a:solidFill>
              </a:rPr>
              <a:t>1</a:t>
            </a:r>
            <a:r>
              <a:rPr kumimoji="1" lang="zh-CN" altLang="en-US" dirty="0" smtClean="0">
                <a:solidFill>
                  <a:srgbClr val="FFFF00"/>
                </a:solidFill>
              </a:rPr>
              <a:t>、服务注册；</a:t>
            </a:r>
            <a:r>
              <a:rPr kumimoji="1" lang="en-US" altLang="zh-CN" dirty="0" smtClean="0">
                <a:solidFill>
                  <a:srgbClr val="FFFF00"/>
                </a:solidFill>
              </a:rPr>
              <a:t>2</a:t>
            </a:r>
            <a:r>
              <a:rPr kumimoji="1" lang="zh-CN" altLang="en-US" dirty="0" smtClean="0">
                <a:solidFill>
                  <a:srgbClr val="FFFF00"/>
                </a:solidFill>
              </a:rPr>
              <a:t>、负载均衡（订阅、发布）</a:t>
            </a:r>
          </a:p>
        </p:txBody>
      </p:sp>
    </p:spTree>
    <p:extLst>
      <p:ext uri="{BB962C8B-B14F-4D97-AF65-F5344CB8AC3E}">
        <p14:creationId xmlns:p14="http://schemas.microsoft.com/office/powerpoint/2010/main" val="612140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FAQ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81054" y="1646237"/>
            <a:ext cx="4405745" cy="4526280"/>
          </a:xfrm>
        </p:spPr>
        <p:txBody>
          <a:bodyPr/>
          <a:lstStyle/>
          <a:p>
            <a:r>
              <a:rPr lang="zh-CN" altLang="en-US" dirty="0" smtClean="0"/>
              <a:t>下次主题：</a:t>
            </a:r>
          </a:p>
          <a:p>
            <a:pPr lvl="1"/>
            <a:r>
              <a:rPr lang="zh-CN" altLang="en-US" dirty="0" smtClean="0"/>
              <a:t>服务监控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4" y="1665060"/>
            <a:ext cx="3095253" cy="4276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281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服务发现演化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972" y="1646238"/>
            <a:ext cx="7464056" cy="452596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346200" y="3909219"/>
            <a:ext cx="5956300" cy="2123658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FFFF00"/>
                </a:solidFill>
              </a:rPr>
              <a:t>跨机房的服务发现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4400" dirty="0" smtClean="0">
                <a:solidFill>
                  <a:srgbClr val="FFFF00"/>
                </a:solidFill>
              </a:rPr>
              <a:t>跨机房调用；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sz="4400" dirty="0" smtClean="0">
                <a:solidFill>
                  <a:srgbClr val="FFFF00"/>
                </a:solidFill>
              </a:rPr>
              <a:t>只调用本机房的服务</a:t>
            </a:r>
            <a:endParaRPr kumimoji="1" lang="zh-CN" alt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7508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服务注册的问题与思考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服务发现的数据特征</a:t>
            </a:r>
          </a:p>
          <a:p>
            <a:r>
              <a:rPr lang="zh-CN" altLang="en-US" dirty="0" smtClean="0"/>
              <a:t>服务的配置只需要</a:t>
            </a:r>
            <a:r>
              <a:rPr lang="zh-CN" altLang="en-US" dirty="0"/>
              <a:t> </a:t>
            </a:r>
            <a:r>
              <a:rPr lang="zh-CN" altLang="en-US" dirty="0" smtClean="0"/>
              <a:t> </a:t>
            </a:r>
            <a:r>
              <a:rPr lang="en-US" altLang="zh-CN" dirty="0"/>
              <a:t>IP </a:t>
            </a:r>
            <a:r>
              <a:rPr lang="zh-CN" altLang="en-US" dirty="0" smtClean="0"/>
              <a:t>＋端口？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66" y="3417172"/>
            <a:ext cx="4469647" cy="287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服务的颗粒度问题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优缺点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服务的颗粒度越低越好，便于后期可管理。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颗粒度越低，初期初始化会变复杂。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如何迁移和兼容？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新旧并存一段时间；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自动化＋手工补全；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7177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服务注册自动化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 smtClean="0"/>
              <a:t>服务注册可自动化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 smtClean="0"/>
              <a:t>组件化封装，封装的内部完成自动化注册、订阅。</a:t>
            </a:r>
          </a:p>
          <a:p>
            <a:pPr>
              <a:lnSpc>
                <a:spcPct val="150000"/>
              </a:lnSpc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146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服务注册集群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57041"/>
            <a:ext cx="8229600" cy="410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813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要管理服务的版本么？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 smtClean="0"/>
              <a:t>服务发现不管理，要么各个业务线管理，要么再做一层服务代理。</a:t>
            </a:r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功能版本信息</a:t>
            </a:r>
          </a:p>
          <a:p>
            <a:pPr lvl="1"/>
            <a:r>
              <a:rPr kumimoji="1" lang="zh-CN" altLang="en-US" dirty="0" smtClean="0"/>
              <a:t>大版本（不兼容之前的）</a:t>
            </a:r>
          </a:p>
          <a:p>
            <a:pPr lvl="1"/>
            <a:r>
              <a:rPr kumimoji="1" lang="zh-CN" altLang="en-US" dirty="0" smtClean="0"/>
              <a:t>小版本（兼容之前的）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 smtClean="0"/>
              <a:t>降</a:t>
            </a:r>
            <a:r>
              <a:rPr kumimoji="1" lang="zh-CN" altLang="en-US" dirty="0"/>
              <a:t>服务降级至少需要同一个服务的</a:t>
            </a:r>
            <a:r>
              <a:rPr kumimoji="1" lang="en-US" altLang="zh-CN" dirty="0"/>
              <a:t>2</a:t>
            </a:r>
            <a:r>
              <a:rPr kumimoji="1" lang="zh-CN" altLang="en-US" dirty="0"/>
              <a:t>个环境服务：</a:t>
            </a:r>
          </a:p>
          <a:p>
            <a:pPr lvl="2">
              <a:lnSpc>
                <a:spcPct val="150000"/>
              </a:lnSpc>
            </a:pPr>
            <a:r>
              <a:rPr kumimoji="1" lang="zh-CN" altLang="en-US" dirty="0"/>
              <a:t>正常服务</a:t>
            </a:r>
          </a:p>
          <a:p>
            <a:pPr lvl="2">
              <a:lnSpc>
                <a:spcPct val="150000"/>
              </a:lnSpc>
            </a:pPr>
            <a:r>
              <a:rPr kumimoji="1" lang="zh-CN" altLang="en-US" dirty="0"/>
              <a:t>降级后</a:t>
            </a:r>
            <a:r>
              <a:rPr kumimoji="1" lang="zh-CN" altLang="en-US" dirty="0" smtClean="0"/>
              <a:t>服务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1799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铸造">
  <a:themeElements>
    <a:clrScheme name="Custom 2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8DDB67"/>
      </a:hlink>
      <a:folHlink>
        <a:srgbClr val="903638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ＭＳ 明朝"/>
        <a:font script="Hang" typeface="바탕"/>
        <a:font script="Hans" typeface="华文新魏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演示文稿3" id="{26C010C9-8389-E54A-897E-2C07215ED019}" vid="{B7A5AB92-FBFD-F841-8128-3D85C674C7A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培训</Template>
  <TotalTime>396</TotalTime>
  <Words>1441</Words>
  <Application>Microsoft Macintosh PowerPoint</Application>
  <PresentationFormat>全屏显示(4:3)</PresentationFormat>
  <Paragraphs>145</Paragraphs>
  <Slides>30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7" baseType="lpstr">
      <vt:lpstr>Calibri</vt:lpstr>
      <vt:lpstr>Rockwell</vt:lpstr>
      <vt:lpstr>Wingdings 2</vt:lpstr>
      <vt:lpstr>华文新魏</vt:lpstr>
      <vt:lpstr>宋体</vt:lpstr>
      <vt:lpstr>Arial</vt:lpstr>
      <vt:lpstr>铸造</vt:lpstr>
      <vt:lpstr>SOA服务注册与发现</vt:lpstr>
      <vt:lpstr>之前议题回顾</vt:lpstr>
      <vt:lpstr>服务发现</vt:lpstr>
      <vt:lpstr>服务发现演化</vt:lpstr>
      <vt:lpstr>服务注册的问题与思考</vt:lpstr>
      <vt:lpstr>服务的颗粒度问题</vt:lpstr>
      <vt:lpstr>服务注册自动化</vt:lpstr>
      <vt:lpstr>服务注册集群</vt:lpstr>
      <vt:lpstr>要管理服务的版本么？</vt:lpstr>
      <vt:lpstr>分环境部署</vt:lpstr>
      <vt:lpstr>服务是否使用预定义的端口</vt:lpstr>
      <vt:lpstr>宕机及服务切换</vt:lpstr>
      <vt:lpstr>服务负责人</vt:lpstr>
      <vt:lpstr>安全问题</vt:lpstr>
      <vt:lpstr>线上服务验证</vt:lpstr>
      <vt:lpstr>服务的上线规范</vt:lpstr>
      <vt:lpstr>数据存什么地方？</vt:lpstr>
      <vt:lpstr>服务发现 路由（负载均衡）相关问题</vt:lpstr>
      <vt:lpstr>对服务的分组</vt:lpstr>
      <vt:lpstr>服务路由优先级</vt:lpstr>
      <vt:lpstr>负载均衡</vt:lpstr>
      <vt:lpstr>功能模块的划分</vt:lpstr>
      <vt:lpstr>服务发现 相关功能模块拆分</vt:lpstr>
      <vt:lpstr>对使用者来说，SOA组件 对外接口及功能</vt:lpstr>
      <vt:lpstr>微博 Motan 框架的服务发现</vt:lpstr>
      <vt:lpstr>Protocol</vt:lpstr>
      <vt:lpstr>PowerPoint 演示文稿</vt:lpstr>
      <vt:lpstr>Cluster</vt:lpstr>
      <vt:lpstr>可用性</vt:lpstr>
      <vt:lpstr>FAQ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*****</dc:title>
  <dc:creator>郭红俊</dc:creator>
  <cp:lastModifiedBy>郭红俊</cp:lastModifiedBy>
  <cp:revision>158</cp:revision>
  <dcterms:created xsi:type="dcterms:W3CDTF">2016-02-15T07:05:08Z</dcterms:created>
  <dcterms:modified xsi:type="dcterms:W3CDTF">2016-02-26T10:09:17Z</dcterms:modified>
</cp:coreProperties>
</file>

<file path=docProps/thumbnail.jpeg>
</file>